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96" r:id="rId3"/>
    <p:sldId id="391" r:id="rId4"/>
    <p:sldId id="392" r:id="rId5"/>
    <p:sldId id="410" r:id="rId6"/>
    <p:sldId id="411" r:id="rId7"/>
    <p:sldId id="415" r:id="rId8"/>
    <p:sldId id="413" r:id="rId9"/>
    <p:sldId id="414" r:id="rId10"/>
    <p:sldId id="416" r:id="rId11"/>
    <p:sldId id="417" r:id="rId12"/>
    <p:sldId id="418" r:id="rId13"/>
    <p:sldId id="281" r:id="rId14"/>
    <p:sldId id="419" r:id="rId15"/>
    <p:sldId id="420" r:id="rId16"/>
    <p:sldId id="393" r:id="rId17"/>
    <p:sldId id="397" r:id="rId18"/>
    <p:sldId id="421" r:id="rId19"/>
    <p:sldId id="422" r:id="rId20"/>
    <p:sldId id="423" r:id="rId21"/>
    <p:sldId id="424" r:id="rId22"/>
    <p:sldId id="425" r:id="rId23"/>
    <p:sldId id="430" r:id="rId24"/>
    <p:sldId id="399" r:id="rId25"/>
    <p:sldId id="400" r:id="rId26"/>
    <p:sldId id="426" r:id="rId27"/>
    <p:sldId id="427" r:id="rId28"/>
    <p:sldId id="428" r:id="rId29"/>
    <p:sldId id="405" r:id="rId30"/>
    <p:sldId id="406" r:id="rId31"/>
    <p:sldId id="407" r:id="rId32"/>
    <p:sldId id="408" r:id="rId33"/>
    <p:sldId id="409" r:id="rId34"/>
    <p:sldId id="429" r:id="rId35"/>
    <p:sldId id="297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25"/>
    <p:restoredTop sz="94694"/>
  </p:normalViewPr>
  <p:slideViewPr>
    <p:cSldViewPr snapToGrid="0" snapToObjects="1">
      <p:cViewPr varScale="1">
        <p:scale>
          <a:sx n="127" d="100"/>
          <a:sy n="127" d="100"/>
        </p:scale>
        <p:origin x="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EAC174-86A2-734C-84B0-8C4473464838}" type="datetimeFigureOut">
              <a:rPr lang="en-US" smtClean="0"/>
              <a:t>3/5/20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2177F6-C221-BA4F-AB95-C7D9286E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114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http://</a:t>
            </a:r>
            <a:r>
              <a:rPr lang="en-US" dirty="0" err="1"/>
              <a:t>ufldl.stanford.edu/wiki/index.php/UFLDL_Tutorial</a:t>
            </a:r>
            <a:endParaRPr lang="en-US" dirty="0"/>
          </a:p>
          <a:p>
            <a:r>
              <a:rPr lang="en-US" dirty="0"/>
              <a:t>http://ufldl.stanford.edu/wiki/images/6/6c/Convolution_schematic.gif –</a:t>
            </a:r>
            <a:r>
              <a:rPr lang="en-US" baseline="0" dirty="0"/>
              <a:t> adds corners and itself</a:t>
            </a:r>
            <a:endParaRPr lang="en-US" dirty="0"/>
          </a:p>
          <a:p>
            <a:r>
              <a:rPr lang="en-US" dirty="0"/>
              <a:t>http://ufldl.stanford.edu/wiki/images/0/08/Pooling_schematic.gif - average/max ??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70E17A5-503D-AF40-9446-B33EB8126F2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31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70E17A5-503D-AF40-9446-B33EB8126F2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99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do supervised, we</a:t>
            </a:r>
            <a:r>
              <a:rPr lang="en-US" baseline="0" dirty="0"/>
              <a:t> may not bet the benefits of building up the incrementally abstracted feature space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70E17A5-503D-AF40-9446-B33EB8126F24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497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7C3D6-E625-EF41-B560-50506C10F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B5A064-BC14-C244-9FE8-319AC9966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235A4-5AE9-7D4B-B17C-ADAC95A88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2D670-7F39-9F46-9A51-078A7989E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5BECE-EC13-4A49-968D-CCE4AD63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53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0F18B-01C2-C340-B963-232F0971D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BEA18-E5C9-714B-B992-A64952CC6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32807-0B05-C54C-8B65-7073D212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50A8D-C013-8142-ABA9-3E82F76AF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6E913-E314-A74C-833B-6506FBAA3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00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274B68-B91A-6B41-ACF1-F06F8D35BF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A98B40-AAE7-C74B-B801-AADD11DC75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46E42-05E9-D642-A0A4-9F23EF4AB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8EDD1-AC70-CC4B-8E2D-63DC2524B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C185D-3154-E44B-94E4-B9DD3A46C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741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36394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364870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65050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987252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15621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240360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12334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16952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EBC54-7A61-534D-868D-101536CFA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E90B7-5692-634D-AB75-BEC0B68B5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6EDA4-9241-0D42-90BB-0B98CBCFC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45630-77C0-0D44-9352-321001D18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E4363-413F-7441-9D15-1A8444C49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712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16496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397472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10020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0084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982142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481305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51523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15268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216704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35615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E7C2C-6CED-FB45-9872-EA9DFB0C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875B1D-5E4D-8248-9B48-9DE216A71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0FC751-8AE7-F14B-802B-ECCE23AAD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A2A54-CF82-3947-80C3-59A653E0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56ED2-1AEB-AE48-BF49-E67502B81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1927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317301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302312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76669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068629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36822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942477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013678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883207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305422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12122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8618C-279C-754D-82AF-BA9138693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9DB77-6B0E-BE47-A2EA-84F0A7D41E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760D63-EDC8-3B42-B8E6-D1AE474EE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B8294-C5C6-5D40-AF1F-86F8A193E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FB7598-5CBE-5547-AD37-B4C902B7F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954478-980F-6442-BF28-7FB98AF69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452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207201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71118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888143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595515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00399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00583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373120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E67FD-6B76-A146-93B8-1C55EA000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9AD568-40FC-944D-B2A2-69946D4D0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A28CBE-E878-9C4C-A6E8-28F49941A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86D4E5-640C-5F42-8722-6D9E8502F9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E4BE82-9F41-034B-B481-915BA8B937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F3FC7D-5879-B844-8501-6796F2AE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B3C596-B24A-A24D-BB2A-E9E29C1D5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C46D23-E195-0740-A579-AB9F73376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06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F3F41-88D2-A84D-99BA-16E2DEB8B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CD3693-3ADF-4541-B789-025F633A2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7CABEE-1082-1D4B-A778-6FE02D34E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7D0F9C-DAF6-974B-BAFD-108012F16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35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9532C1-1305-F249-BC04-F95D48BFC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A72282-6A95-4445-9604-FA32666BA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7F045C-118B-C346-88C4-DDE08FEFF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50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A5228-8C52-E84D-A440-80A11E83E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8B057-9E6F-EE4F-82AA-24D71913A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EA3CA-5182-1F4E-82FD-D960B221CE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FCDB3-91BD-0A4B-9E99-A89804CD4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AE9F7-1CD0-8546-AA2C-CE2888148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8580B4-C88A-414A-B7CD-C24B2682A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84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2F6B5-2054-704D-9946-4E27A569F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88E17-4E4A-454C-96A4-A366D651F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94E85-D145-BA46-B59D-28E04AC3AB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AA54B-A578-2F45-AD85-24C279D44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7D348-49E5-8642-8C34-B2660E835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E4CBE2-E544-E549-95F9-AACDF654C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038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3DCEBE-D5D8-6049-95D7-B22E77E26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06149-D4F0-EB4E-94AB-3FC4010C3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56F55-23AB-3843-AEB5-F5DB0E7F8B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FD9DC-0DF3-974C-8698-2D21B3AEFAE9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6F908-13D5-B946-AD2E-317EB868F1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66F7E-A290-3445-8637-BB30B8F516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698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Jaume.Bacardit@Newcastle.ac.uk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ated_recurrent_unit" TargetMode="External"/><Relationship Id="rId2" Type="http://schemas.openxmlformats.org/officeDocument/2006/relationships/hyperlink" Target="https://en.wikipedia.org/wiki/Long_short-term_memor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axon.cs.byu.edu/~martinez/classes/678/Slides/Deep-Learning.pptx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talktotransformer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706.03762" TargetMode="External"/><Relationship Id="rId4" Type="http://schemas.openxmlformats.org/officeDocument/2006/relationships/hyperlink" Target="https://lilianweng.github.io/lil-log/2018/06/24/attention-attention.html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dl.acm.org/citation.cfm?doid=2576768.259835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research.google.com/pubs/pub38115.htm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nyanz/CycleGAN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ature.com/nature/journal/v529/n7587/full/nature16961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eplearning.net/tutorial/intro.html" TargetMode="External"/><Relationship Id="rId2" Type="http://schemas.openxmlformats.org/officeDocument/2006/relationships/hyperlink" Target="http://en.wikipedia.org/wiki/Deep_learni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ufldl.stanford.edu/wiki/images/6/6c/Convolution_schematic.gi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xon.cs.byu.edu/~martinez/classes/678/Slides/Deep-Learning.pptx" TargetMode="External"/><Relationship Id="rId4" Type="http://schemas.openxmlformats.org/officeDocument/2006/relationships/hyperlink" Target="http://ufldl.stanford.edu/wiki/images/0/08/Pooling_schematic.gif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D42A2-6D82-924B-A809-0479C892C4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7599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Introduction to Machine Learning</a:t>
            </a:r>
            <a:br>
              <a:rPr lang="en-US" dirty="0"/>
            </a:br>
            <a:r>
              <a:rPr lang="en-US" sz="3600" dirty="0"/>
              <a:t>Part 6:  Deep Learning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CFC72-CA5A-B746-B818-2B49067DF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95755"/>
            <a:ext cx="9144000" cy="3464682"/>
          </a:xfrm>
        </p:spPr>
        <p:txBody>
          <a:bodyPr>
            <a:normAutofit/>
          </a:bodyPr>
          <a:lstStyle/>
          <a:p>
            <a:r>
              <a:rPr lang="en-US" sz="3200" dirty="0" err="1"/>
              <a:t>Jaume</a:t>
            </a:r>
            <a:r>
              <a:rPr lang="en-US" sz="3200" dirty="0"/>
              <a:t> </a:t>
            </a:r>
            <a:r>
              <a:rPr lang="en-US" sz="3200" dirty="0" err="1"/>
              <a:t>Bacardit</a:t>
            </a:r>
            <a:endParaRPr lang="en-US" sz="3200" dirty="0"/>
          </a:p>
          <a:p>
            <a:r>
              <a:rPr lang="en-US" sz="3200" dirty="0"/>
              <a:t>Interdisciplinary Computing and Complex </a:t>
            </a:r>
            <a:r>
              <a:rPr lang="en-US" sz="3200" dirty="0" err="1"/>
              <a:t>BioSystems</a:t>
            </a:r>
            <a:r>
              <a:rPr lang="en-US" sz="3200" dirty="0"/>
              <a:t> (ICOS) research group, School of Computing, Newcastle University</a:t>
            </a:r>
          </a:p>
          <a:p>
            <a:r>
              <a:rPr lang="en-US" sz="3200" dirty="0">
                <a:hlinkClick r:id="rId2"/>
              </a:rPr>
              <a:t>Jaume.Bacardit@Newcastle.ac.uk</a:t>
            </a:r>
            <a:r>
              <a:rPr lang="en-US" sz="3200" dirty="0"/>
              <a:t> </a:t>
            </a:r>
          </a:p>
          <a:p>
            <a:r>
              <a:rPr lang="en-US" sz="3200" dirty="0"/>
              <a:t>Twitter: @</a:t>
            </a:r>
            <a:r>
              <a:rPr lang="en-US" sz="3200" dirty="0" err="1"/>
              <a:t>jaumebp</a:t>
            </a:r>
            <a:endParaRPr lang="en-US" sz="3200" dirty="0"/>
          </a:p>
          <a:p>
            <a:endParaRPr lang="en-US" sz="3200" dirty="0"/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73DE9AD6-0632-3348-AFC6-F049ACD08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36078" y="5631706"/>
            <a:ext cx="3455922" cy="1226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F1E67E-9181-4048-9FA0-6D6DD3FEFC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5572897"/>
            <a:ext cx="3855309" cy="128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52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Recurrent NNs are not an exclusive topic of deep learning</a:t>
            </a:r>
          </a:p>
          <a:p>
            <a:r>
              <a:rPr lang="en-US" dirty="0"/>
              <a:t>Basically it means networks in which connections are not always towards the next layer but can be</a:t>
            </a:r>
          </a:p>
          <a:p>
            <a:pPr lvl="1"/>
            <a:r>
              <a:rPr lang="en-US" dirty="0"/>
              <a:t>Towards </a:t>
            </a:r>
            <a:r>
              <a:rPr lang="en-US" dirty="0" err="1"/>
              <a:t>neighbour</a:t>
            </a:r>
            <a:r>
              <a:rPr lang="en-US" dirty="0"/>
              <a:t> neurons in the same layer</a:t>
            </a:r>
          </a:p>
          <a:p>
            <a:pPr lvl="1"/>
            <a:r>
              <a:rPr lang="en-US" dirty="0"/>
              <a:t>Towards themselves</a:t>
            </a:r>
          </a:p>
          <a:p>
            <a:r>
              <a:rPr lang="en-US" dirty="0"/>
              <a:t>Why? To be able to deal with sequential data</a:t>
            </a:r>
          </a:p>
          <a:p>
            <a:pPr lvl="1"/>
            <a:r>
              <a:rPr lang="en-US" dirty="0"/>
              <a:t>Sequential in time</a:t>
            </a:r>
          </a:p>
          <a:p>
            <a:pPr lvl="1"/>
            <a:r>
              <a:rPr lang="en-US" dirty="0"/>
              <a:t>Sequential in space</a:t>
            </a:r>
          </a:p>
          <a:p>
            <a:r>
              <a:rPr lang="en-US" dirty="0"/>
              <a:t>The recurrent connections add an implicit “memory capacity”</a:t>
            </a:r>
          </a:p>
        </p:txBody>
      </p:sp>
    </p:spTree>
    <p:extLst>
      <p:ext uri="{BB962C8B-B14F-4D97-AF65-F5344CB8AC3E}">
        <p14:creationId xmlns:p14="http://schemas.microsoft.com/office/powerpoint/2010/main" val="3869910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Long Short-Term Memory (LSTM) units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3775" y="1600201"/>
            <a:ext cx="4285593" cy="470852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Later in time, this memory capacity became explicit in </a:t>
            </a:r>
            <a:r>
              <a:rPr lang="en-US" dirty="0">
                <a:hlinkClick r:id="rId2"/>
              </a:rPr>
              <a:t>LSTMs</a:t>
            </a:r>
            <a:endParaRPr lang="en-US" dirty="0"/>
          </a:p>
          <a:p>
            <a:r>
              <a:rPr lang="en-US" dirty="0"/>
              <a:t>A LSTM unit has several components inside</a:t>
            </a:r>
          </a:p>
          <a:p>
            <a:pPr lvl="1"/>
            <a:r>
              <a:rPr lang="en-US" dirty="0"/>
              <a:t>Input, forget and output gates (decide how information flows)</a:t>
            </a:r>
          </a:p>
          <a:p>
            <a:pPr lvl="1"/>
            <a:r>
              <a:rPr lang="en-US" dirty="0"/>
              <a:t>Inner Cell (explicit memory)</a:t>
            </a:r>
          </a:p>
          <a:p>
            <a:pPr lvl="1"/>
            <a:r>
              <a:rPr lang="en-US" dirty="0"/>
              <a:t>Input connection, output connection, recurrent connections to previous output and previous cell state</a:t>
            </a:r>
          </a:p>
          <a:p>
            <a:r>
              <a:rPr lang="en-US" dirty="0"/>
              <a:t>Gate Recurrent Unit (</a:t>
            </a:r>
            <a:r>
              <a:rPr lang="en-US" dirty="0">
                <a:hlinkClick r:id="rId3"/>
              </a:rPr>
              <a:t>GRU</a:t>
            </a:r>
            <a:r>
              <a:rPr lang="en-US" dirty="0"/>
              <a:t>) </a:t>
            </a:r>
            <a:r>
              <a:rPr lang="en-US" dirty="0">
                <a:sym typeface="Wingdings"/>
              </a:rPr>
              <a:t> simplified architecture easier to train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73774" y="6308725"/>
            <a:ext cx="85711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Image from https://</a:t>
            </a:r>
            <a:r>
              <a:rPr lang="en-US" sz="1400" dirty="0" err="1"/>
              <a:t>stackoverflow.com</a:t>
            </a:r>
            <a:r>
              <a:rPr lang="en-US" sz="1400" dirty="0"/>
              <a:t>/questions/44273249/in-keras-what-exactly-am-i-configuring-when-i-create-a-stateful-lstm-layer-wi</a:t>
            </a:r>
          </a:p>
        </p:txBody>
      </p:sp>
      <p:pic>
        <p:nvPicPr>
          <p:cNvPr id="2052" name="Picture 4" descr="nter image description he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368" y="2017987"/>
            <a:ext cx="4672909" cy="315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119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Softmax</a:t>
            </a:r>
            <a:r>
              <a:rPr lang="en-US" dirty="0"/>
              <a:t>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3886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Not a “real” layer as it does not integrate multiple inputs</a:t>
            </a:r>
          </a:p>
          <a:p>
            <a:r>
              <a:rPr lang="en-US" dirty="0"/>
              <a:t>It is a </a:t>
            </a:r>
            <a:r>
              <a:rPr lang="en-US" dirty="0" err="1"/>
              <a:t>normalisation</a:t>
            </a:r>
            <a:r>
              <a:rPr lang="en-US" dirty="0"/>
              <a:t> layer used to adjust the outputs of e.g. a fully-connected layer</a:t>
            </a:r>
          </a:p>
          <a:p>
            <a:r>
              <a:rPr lang="en-US" dirty="0"/>
              <a:t>It takes a set of output activations and converts then into numbers in [0,1] that add up to 1</a:t>
            </a:r>
          </a:p>
          <a:p>
            <a:r>
              <a:rPr lang="en-US" dirty="0"/>
              <a:t>Why?</a:t>
            </a:r>
          </a:p>
          <a:p>
            <a:pPr lvl="1"/>
            <a:r>
              <a:rPr lang="en-US" dirty="0"/>
              <a:t>Output layer for classification tasks, as it is desirable to convert activations to probabilities, and the sum of all probabilities should be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050" y="5373852"/>
            <a:ext cx="42799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40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s://cdn-images-1.medium.com/max/2000/1*gccuMDV8fXjcvz1RSk4kgQ.png">
            <a:extLst>
              <a:ext uri="{FF2B5EF4-FFF2-40B4-BE49-F238E27FC236}">
                <a16:creationId xmlns:a16="http://schemas.microsoft.com/office/drawing/2014/main" id="{1E893663-2CA5-2743-A1AD-BBB45647B7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170396" y="2270967"/>
            <a:ext cx="4497605" cy="289406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96698E-4C8C-7E4A-8CC6-42ADEDA55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1066219"/>
            <a:ext cx="7886700" cy="994172"/>
          </a:xfrm>
        </p:spPr>
        <p:txBody>
          <a:bodyPr>
            <a:normAutofit/>
          </a:bodyPr>
          <a:lstStyle/>
          <a:p>
            <a:r>
              <a:rPr lang="en-US" sz="3000" dirty="0"/>
              <a:t>Combined to create many different network architectures</a:t>
            </a:r>
          </a:p>
        </p:txBody>
      </p:sp>
      <p:pic>
        <p:nvPicPr>
          <p:cNvPr id="7170" name="Picture 2" descr="https://cdn-images-1.medium.com/max/2000/1*gccuMDV8fXjcvz1RSk4kgQ.png">
            <a:extLst>
              <a:ext uri="{FF2B5EF4-FFF2-40B4-BE49-F238E27FC236}">
                <a16:creationId xmlns:a16="http://schemas.microsoft.com/office/drawing/2014/main" id="{41458F23-F085-014A-8C5E-57F6EFB04A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524000" y="2180871"/>
            <a:ext cx="4717192" cy="298415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E0D407A-1BE5-7A42-B568-C7EE5E6BEB97}"/>
              </a:ext>
            </a:extLst>
          </p:cNvPr>
          <p:cNvSpPr/>
          <p:nvPr/>
        </p:nvSpPr>
        <p:spPr>
          <a:xfrm>
            <a:off x="1627080" y="5530675"/>
            <a:ext cx="9040921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dirty="0"/>
              <a:t>https://</a:t>
            </a:r>
            <a:r>
              <a:rPr lang="en-US" sz="1350" dirty="0" err="1"/>
              <a:t>becominghuman.ai</a:t>
            </a:r>
            <a:r>
              <a:rPr lang="en-US" sz="1350" dirty="0"/>
              <a:t>/cheat-sheets-for-ai-neural-networks-machine-learning-deep-learning-big-data-678c51b4b463</a:t>
            </a:r>
          </a:p>
        </p:txBody>
      </p:sp>
    </p:spTree>
    <p:extLst>
      <p:ext uri="{BB962C8B-B14F-4D97-AF65-F5344CB8AC3E}">
        <p14:creationId xmlns:p14="http://schemas.microsoft.com/office/powerpoint/2010/main" val="3961292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(Major) Types of deep learning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Autoencoders</a:t>
            </a:r>
            <a:endParaRPr lang="en-GB" dirty="0"/>
          </a:p>
          <a:p>
            <a:r>
              <a:rPr lang="en-GB" dirty="0"/>
              <a:t>Supervised</a:t>
            </a:r>
          </a:p>
          <a:p>
            <a:r>
              <a:rPr lang="en-GB" dirty="0"/>
              <a:t>Unsupervised</a:t>
            </a:r>
          </a:p>
          <a:p>
            <a:r>
              <a:rPr lang="en-GB" dirty="0"/>
              <a:t>Generative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485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Autoencoder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2824655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Unsupervised NN that has as objective to reconstruct as output the input patterns</a:t>
            </a:r>
          </a:p>
          <a:p>
            <a:r>
              <a:rPr lang="en-US" sz="2400" dirty="0"/>
              <a:t>Catch: hidden layer (generally) has far less neurons that input layer</a:t>
            </a:r>
          </a:p>
          <a:p>
            <a:pPr lvl="1"/>
            <a:r>
              <a:rPr lang="en-US" sz="2000" dirty="0"/>
              <a:t>It forces </a:t>
            </a:r>
            <a:r>
              <a:rPr lang="en-US" sz="2000" dirty="0" err="1"/>
              <a:t>autoencoder</a:t>
            </a:r>
            <a:r>
              <a:rPr lang="en-US" sz="2000" dirty="0"/>
              <a:t> to create a compressed representation of inputs</a:t>
            </a:r>
          </a:p>
          <a:p>
            <a:r>
              <a:rPr lang="en-US" sz="2400" dirty="0"/>
              <a:t>In a deep learning setting we exploit this compressed representation</a:t>
            </a:r>
          </a:p>
          <a:p>
            <a:r>
              <a:rPr lang="en-US" sz="2400" dirty="0" err="1"/>
              <a:t>Autoencoders</a:t>
            </a:r>
            <a:r>
              <a:rPr lang="en-US" sz="2400" dirty="0"/>
              <a:t> of fully-connected units, convolutional units, LSTMs, etc.</a:t>
            </a:r>
          </a:p>
        </p:txBody>
      </p:sp>
      <p:pic>
        <p:nvPicPr>
          <p:cNvPr id="3074" name="Picture 2" descr="mage result for autoencod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143" y="4361792"/>
            <a:ext cx="6486313" cy="239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4315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Supervised deep learning strategies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50725"/>
          </a:xfrm>
        </p:spPr>
        <p:txBody>
          <a:bodyPr>
            <a:normAutofit/>
          </a:bodyPr>
          <a:lstStyle/>
          <a:p>
            <a:r>
              <a:rPr lang="en-US" dirty="0"/>
              <a:t>Purely supervised (deep NN)</a:t>
            </a:r>
          </a:p>
          <a:p>
            <a:pPr lvl="1"/>
            <a:r>
              <a:rPr lang="en-US" dirty="0"/>
              <a:t>Trained using the classic back-propagation algorithm</a:t>
            </a:r>
          </a:p>
          <a:p>
            <a:pPr lvl="1"/>
            <a:r>
              <a:rPr lang="en-US" dirty="0"/>
              <a:t>Problem: credit assignment. The propagation of the error corrections spreads very thinly beyond the final layers </a:t>
            </a:r>
            <a:r>
              <a:rPr lang="en-US" dirty="0">
                <a:sym typeface="Wingdings"/>
              </a:rPr>
              <a:t> huge training times</a:t>
            </a:r>
          </a:p>
          <a:p>
            <a:pPr lvl="1"/>
            <a:r>
              <a:rPr lang="en-US" dirty="0">
                <a:sym typeface="Wingdings"/>
              </a:rPr>
              <a:t>Nowadays: Not as tough as a few years back thanks to </a:t>
            </a:r>
            <a:r>
              <a:rPr lang="en-US" dirty="0" err="1">
                <a:sym typeface="Wingdings"/>
              </a:rPr>
              <a:t>ReLU’s</a:t>
            </a:r>
            <a:r>
              <a:rPr lang="en-US" dirty="0">
                <a:sym typeface="Wingdings"/>
              </a:rPr>
              <a:t> and Dropout</a:t>
            </a:r>
          </a:p>
          <a:p>
            <a:r>
              <a:rPr lang="en-US" dirty="0">
                <a:sym typeface="Wingdings"/>
              </a:rPr>
              <a:t>Semi-supervised (stacked </a:t>
            </a:r>
            <a:r>
              <a:rPr lang="en-US" dirty="0" err="1">
                <a:sym typeface="Wingdings"/>
              </a:rPr>
              <a:t>autoencoders</a:t>
            </a:r>
            <a:r>
              <a:rPr lang="en-US" dirty="0">
                <a:sym typeface="Wingdings"/>
              </a:rPr>
              <a:t>)</a:t>
            </a:r>
          </a:p>
          <a:p>
            <a:pPr lvl="1"/>
            <a:r>
              <a:rPr lang="en-US" dirty="0">
                <a:sym typeface="Wingdings"/>
              </a:rPr>
              <a:t>Build inner layers incrementally (first 1</a:t>
            </a:r>
            <a:r>
              <a:rPr lang="en-US" baseline="30000" dirty="0">
                <a:sym typeface="Wingdings"/>
              </a:rPr>
              <a:t>st</a:t>
            </a:r>
            <a:r>
              <a:rPr lang="en-US" dirty="0">
                <a:sym typeface="Wingdings"/>
              </a:rPr>
              <a:t> layer, then second layer, etc.) in a unsupervised fashion (more later) and then put a supervised layer at the end</a:t>
            </a:r>
          </a:p>
        </p:txBody>
      </p:sp>
    </p:spTree>
    <p:extLst>
      <p:ext uri="{BB962C8B-B14F-4D97-AF65-F5344CB8AC3E}">
        <p14:creationId xmlns:p14="http://schemas.microsoft.com/office/powerpoint/2010/main" val="2837265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3882" y="725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Greedy training for semi-supervised deep belief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0" y="1295400"/>
            <a:ext cx="8077200" cy="48006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Train first layer using your data without the labels (unsupervised)</a:t>
            </a:r>
          </a:p>
          <a:p>
            <a:pPr marL="857250" lvl="1" indent="-457200"/>
            <a:r>
              <a:rPr lang="en-US" dirty="0"/>
              <a:t>Several types of unsupervised learning. One of them, very popular is an </a:t>
            </a:r>
            <a:r>
              <a:rPr lang="en-US" dirty="0" err="1"/>
              <a:t>autoencoder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Then freeze the first layer parameters and start training the second layer using the output of the first layer as the unsupervised input to the second layer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Repeat this for as many layers as desired</a:t>
            </a:r>
          </a:p>
          <a:p>
            <a:pPr marL="857250" lvl="1" indent="-457200"/>
            <a:r>
              <a:rPr lang="en-US" dirty="0"/>
              <a:t>This builds our set of robust features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 the outputs of the final layer as inputs to a supervised layer/model and train the last supervised </a:t>
            </a:r>
            <a:r>
              <a:rPr lang="en-US" dirty="0" err="1"/>
              <a:t>layer(s</a:t>
            </a:r>
            <a:r>
              <a:rPr lang="en-US" dirty="0"/>
              <a:t>) (leave early weights frozen)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Unfreeze all weights and fine tune the full network by training with a supervised approach, given the pre-processed weight settings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24000" y="6248400"/>
            <a:ext cx="815492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This slide taken from </a:t>
            </a:r>
            <a:r>
              <a:rPr lang="en-US" dirty="0">
                <a:hlinkClick r:id="rId3"/>
              </a:rPr>
              <a:t>http://axon.cs.byu.edu/~martinez/classes/678/Slides/Deep-Learning.pptx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759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DNNs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Generally applied to </a:t>
            </a:r>
            <a:r>
              <a:rPr lang="en-US" dirty="0" err="1"/>
              <a:t>recognise</a:t>
            </a:r>
            <a:r>
              <a:rPr lang="en-US" dirty="0"/>
              <a:t> a certain set of inputs</a:t>
            </a:r>
          </a:p>
          <a:p>
            <a:r>
              <a:rPr lang="en-US" dirty="0"/>
              <a:t>Using</a:t>
            </a:r>
          </a:p>
          <a:p>
            <a:pPr lvl="1"/>
            <a:r>
              <a:rPr lang="en-US" dirty="0" err="1"/>
              <a:t>Autoencoders</a:t>
            </a:r>
            <a:endParaRPr lang="en-US" dirty="0"/>
          </a:p>
          <a:p>
            <a:pPr lvl="1"/>
            <a:r>
              <a:rPr lang="en-US" dirty="0"/>
              <a:t>Restricted Boltzmann Machines (RBM) </a:t>
            </a:r>
            <a:r>
              <a:rPr lang="en-US" dirty="0">
                <a:sym typeface="Wingdings"/>
              </a:rPr>
              <a:t> Deep Belief Networks</a:t>
            </a:r>
          </a:p>
          <a:p>
            <a:r>
              <a:rPr lang="en-US" dirty="0">
                <a:sym typeface="Wingdings"/>
              </a:rPr>
              <a:t>What can we do with them?</a:t>
            </a:r>
          </a:p>
          <a:p>
            <a:pPr lvl="1"/>
            <a:r>
              <a:rPr lang="en-US" dirty="0">
                <a:sym typeface="Wingdings"/>
              </a:rPr>
              <a:t>Learn to </a:t>
            </a:r>
            <a:r>
              <a:rPr lang="en-US" dirty="0" err="1">
                <a:sym typeface="Wingdings"/>
              </a:rPr>
              <a:t>recognise</a:t>
            </a:r>
            <a:r>
              <a:rPr lang="en-US" dirty="0">
                <a:sym typeface="Wingdings"/>
              </a:rPr>
              <a:t> when an input patter is new  anomaly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51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generative system is one that, given some “seed” data as input, creates something new (i.e. a new image based on some starting image).</a:t>
            </a:r>
          </a:p>
          <a:p>
            <a:r>
              <a:rPr lang="en-US" dirty="0"/>
              <a:t>Generative Adversarial Networks (GANs)</a:t>
            </a:r>
          </a:p>
          <a:p>
            <a:pPr lvl="1"/>
            <a:r>
              <a:rPr lang="en-US" dirty="0"/>
              <a:t>Most popular family of generative systems</a:t>
            </a:r>
          </a:p>
          <a:p>
            <a:pPr lvl="1"/>
            <a:r>
              <a:rPr lang="en-US" dirty="0"/>
              <a:t>A GAN system is typically composed of two networks</a:t>
            </a:r>
          </a:p>
          <a:p>
            <a:pPr lvl="2"/>
            <a:r>
              <a:rPr lang="en-US" dirty="0"/>
              <a:t>A Generative network G</a:t>
            </a:r>
          </a:p>
          <a:p>
            <a:pPr lvl="2"/>
            <a:r>
              <a:rPr lang="en-US" dirty="0"/>
              <a:t>A Discriminative network D</a:t>
            </a:r>
          </a:p>
          <a:p>
            <a:pPr lvl="2"/>
            <a:r>
              <a:rPr lang="en-US" dirty="0"/>
              <a:t>D tries to estimate when some data is real or has been generated by G</a:t>
            </a:r>
          </a:p>
          <a:p>
            <a:pPr lvl="2"/>
            <a:r>
              <a:rPr lang="en-US" dirty="0"/>
              <a:t>G is trained to </a:t>
            </a:r>
            <a:r>
              <a:rPr lang="en-US" dirty="0" err="1"/>
              <a:t>maximise</a:t>
            </a:r>
            <a:r>
              <a:rPr lang="en-US" dirty="0"/>
              <a:t> the probability that D will make a mistake</a:t>
            </a:r>
          </a:p>
          <a:p>
            <a:pPr lvl="1"/>
            <a:r>
              <a:rPr lang="en-US" dirty="0"/>
              <a:t>Scheme is very general, but mostly has been applied to image data</a:t>
            </a:r>
          </a:p>
          <a:p>
            <a:pPr lvl="2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981200" y="6218761"/>
            <a:ext cx="56623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Ian </a:t>
            </a:r>
            <a:r>
              <a:rPr lang="en-US" dirty="0" err="1"/>
              <a:t>Goodfellow</a:t>
            </a:r>
            <a:r>
              <a:rPr lang="en-US" dirty="0"/>
              <a:t> et al, 2014 https://</a:t>
            </a:r>
            <a:r>
              <a:rPr lang="en-US" dirty="0" err="1"/>
              <a:t>arxiv.org</a:t>
            </a:r>
            <a:r>
              <a:rPr lang="en-US" dirty="0"/>
              <a:t>/abs/1406.2661</a:t>
            </a:r>
          </a:p>
        </p:txBody>
      </p:sp>
    </p:spTree>
    <p:extLst>
      <p:ext uri="{BB962C8B-B14F-4D97-AF65-F5344CB8AC3E}">
        <p14:creationId xmlns:p14="http://schemas.microsoft.com/office/powerpoint/2010/main" val="724923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Deep Learning: introduction &amp; motivation</a:t>
            </a:r>
          </a:p>
          <a:p>
            <a:r>
              <a:rPr lang="en-US" dirty="0"/>
              <a:t>Taxonomy of deep learning</a:t>
            </a:r>
          </a:p>
          <a:p>
            <a:pPr lvl="1"/>
            <a:r>
              <a:rPr lang="en-US" dirty="0"/>
              <a:t>Types of layers</a:t>
            </a:r>
          </a:p>
          <a:p>
            <a:pPr lvl="1"/>
            <a:r>
              <a:rPr lang="en-US" dirty="0"/>
              <a:t>Type of tasks</a:t>
            </a:r>
          </a:p>
          <a:p>
            <a:pPr lvl="1"/>
            <a:r>
              <a:rPr lang="en-US" dirty="0"/>
              <a:t>Tricks to improve training</a:t>
            </a:r>
          </a:p>
          <a:p>
            <a:r>
              <a:rPr lang="en-US" dirty="0"/>
              <a:t>Applications</a:t>
            </a:r>
          </a:p>
          <a:p>
            <a:r>
              <a:rPr lang="en-US" dirty="0"/>
              <a:t>References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8262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Tricks to improve learning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516846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Drop-out</a:t>
            </a:r>
          </a:p>
          <a:p>
            <a:pPr lvl="1"/>
            <a:r>
              <a:rPr lang="en-US" dirty="0"/>
              <a:t>Temporarily (and probabilistically) breaking the connection between networks and layers by virtually setting connection weights to 0</a:t>
            </a:r>
          </a:p>
          <a:p>
            <a:r>
              <a:rPr lang="en-US" dirty="0" err="1"/>
              <a:t>ReLU</a:t>
            </a:r>
            <a:r>
              <a:rPr lang="en-US" dirty="0"/>
              <a:t>: Activation function </a:t>
            </a:r>
            <a:r>
              <a:rPr lang="en-US" dirty="0" err="1"/>
              <a:t>ReLU</a:t>
            </a:r>
            <a:r>
              <a:rPr lang="en-US" dirty="0"/>
              <a:t>(x) = max (0,x)</a:t>
            </a:r>
          </a:p>
          <a:p>
            <a:pPr lvl="1"/>
            <a:r>
              <a:rPr lang="en-US" dirty="0"/>
              <a:t>Has shown to simplify the process of training large networks</a:t>
            </a:r>
          </a:p>
          <a:p>
            <a:r>
              <a:rPr lang="en-US" dirty="0"/>
              <a:t>Batch </a:t>
            </a:r>
            <a:r>
              <a:rPr lang="en-US" dirty="0" err="1"/>
              <a:t>normalisation</a:t>
            </a:r>
            <a:endParaRPr lang="en-US" dirty="0"/>
          </a:p>
          <a:p>
            <a:pPr lvl="1"/>
            <a:r>
              <a:rPr lang="en-US" dirty="0" err="1"/>
              <a:t>Normalisation</a:t>
            </a:r>
            <a:r>
              <a:rPr lang="en-US" dirty="0"/>
              <a:t>: process of transforming input data to put it in some ”valid” range of values</a:t>
            </a:r>
          </a:p>
          <a:p>
            <a:pPr lvl="2"/>
            <a:r>
              <a:rPr lang="en-US" dirty="0"/>
              <a:t>Generally applied to the input data, and only once, before the whole training process</a:t>
            </a:r>
          </a:p>
          <a:p>
            <a:pPr lvl="1"/>
            <a:r>
              <a:rPr lang="en-US" dirty="0"/>
              <a:t>Batch </a:t>
            </a:r>
            <a:r>
              <a:rPr lang="en-US" dirty="0" err="1"/>
              <a:t>normalisation</a:t>
            </a:r>
            <a:r>
              <a:rPr lang="en-US" dirty="0"/>
              <a:t>: applied to all layers, not just input, and applied to the batches of input subsets used together in training (i.e. error correction is applied after each batch)</a:t>
            </a:r>
          </a:p>
          <a:p>
            <a:pPr lvl="1"/>
            <a:r>
              <a:rPr lang="en-US" dirty="0"/>
              <a:t>Consequence: faster training process, higher learning rates</a:t>
            </a:r>
          </a:p>
        </p:txBody>
      </p:sp>
    </p:spTree>
    <p:extLst>
      <p:ext uri="{BB962C8B-B14F-4D97-AF65-F5344CB8AC3E}">
        <p14:creationId xmlns:p14="http://schemas.microsoft.com/office/powerpoint/2010/main" val="1726265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End-to-end text/speech translation</a:t>
            </a:r>
          </a:p>
          <a:p>
            <a:r>
              <a:rPr lang="en-GB" dirty="0"/>
              <a:t>Image recognition/captioning</a:t>
            </a:r>
          </a:p>
          <a:p>
            <a:r>
              <a:rPr lang="en-GB" dirty="0"/>
              <a:t>Spam filtering</a:t>
            </a:r>
          </a:p>
          <a:p>
            <a:r>
              <a:rPr lang="en-GB" dirty="0"/>
              <a:t>Style transfer</a:t>
            </a:r>
          </a:p>
          <a:p>
            <a:r>
              <a:rPr lang="en-GB" dirty="0"/>
              <a:t>Controller training</a:t>
            </a:r>
          </a:p>
          <a:p>
            <a:r>
              <a:rPr lang="en-GB" dirty="0" err="1"/>
              <a:t>AlphaGO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52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73658"/>
            <a:ext cx="9144000" cy="45106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38400" y="6463863"/>
            <a:ext cx="262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Slide provided </a:t>
            </a:r>
            <a:r>
              <a:rPr lang="en-US" dirty="0"/>
              <a:t>by Yu Guan</a:t>
            </a:r>
          </a:p>
        </p:txBody>
      </p:sp>
    </p:spTree>
    <p:extLst>
      <p:ext uri="{BB962C8B-B14F-4D97-AF65-F5344CB8AC3E}">
        <p14:creationId xmlns:p14="http://schemas.microsoft.com/office/powerpoint/2010/main" val="42179062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6FE24-9399-5C4D-AF78-667BB548C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137A3-8765-164A-BBBB-2306A7B23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1971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Sequence-to-sequence architectures without any RNN or convolutional layers</a:t>
            </a:r>
          </a:p>
          <a:p>
            <a:r>
              <a:rPr lang="en-US" dirty="0"/>
              <a:t>In the last two years they have completely taken over the NLP field</a:t>
            </a:r>
          </a:p>
          <a:p>
            <a:r>
              <a:rPr lang="en-US" dirty="0"/>
              <a:t>Based on the concept of </a:t>
            </a:r>
            <a:r>
              <a:rPr lang="en-US" b="1" dirty="0"/>
              <a:t>attention mechanisms</a:t>
            </a:r>
          </a:p>
          <a:p>
            <a:pPr lvl="1"/>
            <a:r>
              <a:rPr lang="en-US" dirty="0"/>
              <a:t>The idea that the actual value of the different elements of the sequence being processed depends on certain elements in its context, be it from its own sequence (self-attention) or from sequence A to sequence B</a:t>
            </a:r>
          </a:p>
          <a:p>
            <a:r>
              <a:rPr lang="en-US" dirty="0"/>
              <a:t>Online demo: </a:t>
            </a:r>
            <a:r>
              <a:rPr lang="en-US" dirty="0">
                <a:hlinkClick r:id="rId2"/>
              </a:rPr>
              <a:t>https://talktotransformer.com/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Transformer model">
            <a:extLst>
              <a:ext uri="{FF2B5EF4-FFF2-40B4-BE49-F238E27FC236}">
                <a16:creationId xmlns:a16="http://schemas.microsoft.com/office/drawing/2014/main" id="{EE77DDC4-691B-A84C-83A8-CC6FBC4E3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101" y="1589314"/>
            <a:ext cx="5968899" cy="3436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7220A8-ABE0-2E49-B625-DCFD631E8BF2}"/>
              </a:ext>
            </a:extLst>
          </p:cNvPr>
          <p:cNvSpPr txBox="1"/>
          <p:nvPr/>
        </p:nvSpPr>
        <p:spPr>
          <a:xfrm>
            <a:off x="6096000" y="5665439"/>
            <a:ext cx="619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Nice intro to attention mechanisms: </a:t>
            </a:r>
          </a:p>
          <a:p>
            <a:r>
              <a:rPr lang="en-US" sz="1600" dirty="0">
                <a:hlinkClick r:id="rId4"/>
              </a:rPr>
              <a:t>https://lilianweng.github.io/lil-log/2018/06/24/attention-attention.html</a:t>
            </a:r>
            <a:endParaRPr lang="en-US" sz="1600" dirty="0"/>
          </a:p>
          <a:p>
            <a:r>
              <a:rPr lang="en-US" sz="1600" dirty="0"/>
              <a:t>Original transformer paper: </a:t>
            </a:r>
            <a:r>
              <a:rPr lang="en-US" sz="1600" dirty="0">
                <a:hlinkClick r:id="rId5"/>
              </a:rPr>
              <a:t>https://arxiv.org/abs/1706.03762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397609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121" y="179271"/>
            <a:ext cx="10515600" cy="1325563"/>
          </a:xfrm>
        </p:spPr>
        <p:txBody>
          <a:bodyPr>
            <a:noAutofit/>
          </a:bodyPr>
          <a:lstStyle/>
          <a:p>
            <a:r>
              <a:rPr lang="en-US" sz="3600" dirty="0"/>
              <a:t>Evolving deep unsupervised convolutional networks for vision-based reinforcement learning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4887" y="1465018"/>
            <a:ext cx="9375913" cy="4525963"/>
          </a:xfrm>
        </p:spPr>
        <p:txBody>
          <a:bodyPr>
            <a:normAutofit/>
          </a:bodyPr>
          <a:lstStyle/>
          <a:p>
            <a:r>
              <a:rPr lang="en-US" sz="2000" dirty="0">
                <a:hlinkClick r:id="rId2"/>
              </a:rPr>
              <a:t>http://dl.acm.org/citation.cfm?doid=2576768.2598358</a:t>
            </a:r>
            <a:endParaRPr lang="en-US" sz="2000" dirty="0"/>
          </a:p>
          <a:p>
            <a:r>
              <a:rPr lang="en-US" sz="2000" dirty="0"/>
              <a:t>Training a controller for a racing car using the TORCS simulator but receiving as input the image of what the driver sees</a:t>
            </a:r>
          </a:p>
          <a:p>
            <a:pPr lvl="1"/>
            <a:r>
              <a:rPr lang="en-US" sz="1800" dirty="0"/>
              <a:t>Therefore, no info on velocity, gears, collision detection, etc.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6920" y="2881250"/>
            <a:ext cx="6768394" cy="22381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3312" y="4831171"/>
            <a:ext cx="7052003" cy="19171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85780" y="6507846"/>
            <a:ext cx="2609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Recurrent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1678844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dirty="0"/>
              <a:t>Building High-level Features</a:t>
            </a:r>
            <a:br>
              <a:rPr lang="en-US" sz="2800" dirty="0"/>
            </a:br>
            <a:r>
              <a:rPr lang="en-US" sz="2800" dirty="0"/>
              <a:t>Using Large Scale 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143000"/>
            <a:ext cx="5858978" cy="536628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hlinkClick r:id="rId2"/>
              </a:rPr>
              <a:t>http://research.google.com/pubs/pub38115.html</a:t>
            </a:r>
            <a:endParaRPr lang="en-US" sz="2400" dirty="0"/>
          </a:p>
          <a:p>
            <a:r>
              <a:rPr lang="en-US" sz="2400" dirty="0"/>
              <a:t>This architecture is an hybrid deep belief network (sparse auto-encoder)/convolutional network (pooling and local contrast </a:t>
            </a:r>
            <a:r>
              <a:rPr lang="en-US" sz="2400" dirty="0" err="1"/>
              <a:t>normalisation</a:t>
            </a:r>
            <a:r>
              <a:rPr lang="en-US" sz="2400" dirty="0"/>
              <a:t>)</a:t>
            </a:r>
          </a:p>
          <a:p>
            <a:r>
              <a:rPr lang="en-US" sz="2400" dirty="0"/>
              <a:t>A 9-layer 1-billion parameters NN that is trained using 200x200 frames taken from 10M </a:t>
            </a:r>
            <a:r>
              <a:rPr lang="en-US" sz="2400" dirty="0" err="1"/>
              <a:t>youtube</a:t>
            </a:r>
            <a:r>
              <a:rPr lang="en-US" sz="2400" dirty="0"/>
              <a:t> videos</a:t>
            </a:r>
          </a:p>
          <a:p>
            <a:r>
              <a:rPr lang="en-US" sz="2400" dirty="0"/>
              <a:t>Took 3 days of training using 16000 cores (</a:t>
            </a:r>
            <a:r>
              <a:rPr lang="en-US" sz="2400" dirty="0" err="1"/>
              <a:t>google</a:t>
            </a:r>
            <a:r>
              <a:rPr lang="en-US" sz="2400" dirty="0"/>
              <a:t>-style)</a:t>
            </a:r>
          </a:p>
          <a:p>
            <a:r>
              <a:rPr lang="en-US" sz="2400" dirty="0"/>
              <a:t>In this case the network is purely unsupervised, but when fed with data for which annotation is known, they </a:t>
            </a:r>
            <a:r>
              <a:rPr lang="en-US" sz="2400" dirty="0" err="1"/>
              <a:t>realised</a:t>
            </a:r>
            <a:r>
              <a:rPr lang="en-US" sz="2400" dirty="0"/>
              <a:t> that some neurons in the network had </a:t>
            </a:r>
            <a:r>
              <a:rPr lang="en-US" sz="2400" dirty="0" err="1"/>
              <a:t>specialised</a:t>
            </a:r>
            <a:r>
              <a:rPr lang="en-US" sz="2400" dirty="0"/>
              <a:t> themselves in </a:t>
            </a:r>
            <a:r>
              <a:rPr lang="en-US" sz="2400" dirty="0" err="1"/>
              <a:t>recognising</a:t>
            </a:r>
            <a:r>
              <a:rPr lang="en-US" sz="2400" dirty="0"/>
              <a:t> specific types of images</a:t>
            </a:r>
          </a:p>
          <a:p>
            <a:pPr lvl="1"/>
            <a:r>
              <a:rPr lang="en-US" sz="2000" dirty="0"/>
              <a:t>Faces, cats, etc.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290" y="1564951"/>
            <a:ext cx="2951710" cy="466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1107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4942"/>
            <a:ext cx="8229600" cy="1143000"/>
          </a:xfrm>
        </p:spPr>
        <p:txBody>
          <a:bodyPr/>
          <a:lstStyle/>
          <a:p>
            <a:r>
              <a:rPr lang="en-US" dirty="0"/>
              <a:t>Spam 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347954"/>
            <a:ext cx="8035159" cy="4525963"/>
          </a:xfrm>
        </p:spPr>
        <p:txBody>
          <a:bodyPr>
            <a:normAutofit/>
          </a:bodyPr>
          <a:lstStyle/>
          <a:p>
            <a:r>
              <a:rPr lang="en-US" dirty="0"/>
              <a:t>Using a (stacked </a:t>
            </a:r>
            <a:r>
              <a:rPr lang="en-US" dirty="0" err="1"/>
              <a:t>denoising</a:t>
            </a:r>
            <a:r>
              <a:rPr lang="en-US" dirty="0"/>
              <a:t>) </a:t>
            </a:r>
            <a:r>
              <a:rPr lang="en-US" dirty="0" err="1"/>
              <a:t>autoencoder</a:t>
            </a:r>
            <a:endParaRPr lang="en-US" dirty="0"/>
          </a:p>
          <a:p>
            <a:r>
              <a:rPr lang="en-US" dirty="0"/>
              <a:t>Idea or </a:t>
            </a:r>
            <a:r>
              <a:rPr lang="en-US" dirty="0" err="1"/>
              <a:t>autoencoder</a:t>
            </a:r>
            <a:r>
              <a:rPr lang="en-US" dirty="0"/>
              <a:t>: output of networks should be a reconstruction of its input</a:t>
            </a:r>
          </a:p>
          <a:p>
            <a:r>
              <a:rPr lang="en-US" dirty="0"/>
              <a:t>If the reconstruction is very poor, probably the input data is very different from the data used to train the </a:t>
            </a:r>
            <a:r>
              <a:rPr lang="en-US" dirty="0" err="1"/>
              <a:t>autoencoder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572" y="4174742"/>
            <a:ext cx="5177293" cy="219315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97421" y="6308725"/>
            <a:ext cx="6400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link.springer.com</a:t>
            </a:r>
            <a:r>
              <a:rPr lang="en-US" dirty="0"/>
              <a:t>/chapter/10.1007/978-3-319-44781-0_50</a:t>
            </a:r>
          </a:p>
        </p:txBody>
      </p:sp>
    </p:spTree>
    <p:extLst>
      <p:ext uri="{BB962C8B-B14F-4D97-AF65-F5344CB8AC3E}">
        <p14:creationId xmlns:p14="http://schemas.microsoft.com/office/powerpoint/2010/main" val="24632113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 transfer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74383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Transform input data (i.e. images) in a semantically defined direction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157351"/>
            <a:ext cx="9144000" cy="42249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174933" y="6488668"/>
            <a:ext cx="4819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CycleGAN</a:t>
            </a:r>
            <a:r>
              <a:rPr lang="en-US" dirty="0"/>
              <a:t>:</a:t>
            </a:r>
            <a:r>
              <a:rPr lang="en-US" dirty="0">
                <a:hlinkClick r:id="rId3"/>
              </a:rPr>
              <a:t> https://github.com/junyanz/CycleGAN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1821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 descr="https://camo.githubusercontent.com/757b691307b52fe8a0806dde3a560dc068dbf5b3/68747470733a2f2f6a756e79616e7a2e6769746875622e696f2f4379636c6547414e2f696d616765732f6661696c7572655f707574696e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72" y="1600200"/>
            <a:ext cx="6747643" cy="506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372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AlphaGO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 from Google’s </a:t>
            </a:r>
            <a:r>
              <a:rPr lang="en-US" dirty="0" err="1"/>
              <a:t>DeepMind</a:t>
            </a:r>
            <a:r>
              <a:rPr lang="en-US" dirty="0"/>
              <a:t> AI sub-company that managed to beat first the European champion of the game of GO and later in time the world champion</a:t>
            </a:r>
          </a:p>
          <a:p>
            <a:r>
              <a:rPr lang="en-US" dirty="0"/>
              <a:t>Initial method (now superseded) presented at </a:t>
            </a:r>
            <a:r>
              <a:rPr lang="en-US" dirty="0">
                <a:hlinkClick r:id="rId2"/>
              </a:rPr>
              <a:t>http://www.nature.com/nature/journal/v529/n7587/full/nature16961.html</a:t>
            </a:r>
            <a:endParaRPr lang="en-US" dirty="0"/>
          </a:p>
          <a:p>
            <a:r>
              <a:rPr lang="en-US" dirty="0"/>
              <a:t>Combination of two ideas</a:t>
            </a:r>
          </a:p>
          <a:p>
            <a:pPr lvl="1"/>
            <a:r>
              <a:rPr lang="en-US" dirty="0" err="1"/>
              <a:t>Montecarlo</a:t>
            </a:r>
            <a:r>
              <a:rPr lang="en-US" dirty="0"/>
              <a:t> Tree Search (MCTS)</a:t>
            </a:r>
          </a:p>
          <a:p>
            <a:pPr lvl="1"/>
            <a:r>
              <a:rPr lang="en-US" dirty="0"/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1353855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571186" cy="4525963"/>
          </a:xfrm>
        </p:spPr>
        <p:txBody>
          <a:bodyPr>
            <a:normAutofit/>
          </a:bodyPr>
          <a:lstStyle/>
          <a:p>
            <a:r>
              <a:rPr lang="en-US" sz="1800" dirty="0"/>
              <a:t>In simplified terms it means a NN architecture with lots of layers (first 10s, then 100s, then</a:t>
            </a:r>
            <a:r>
              <a:rPr lang="mr-IN" sz="1800" dirty="0"/>
              <a:t>…</a:t>
            </a:r>
            <a:r>
              <a:rPr lang="en-US" sz="1800" dirty="0"/>
              <a:t>)</a:t>
            </a:r>
          </a:p>
          <a:p>
            <a:r>
              <a:rPr lang="en-US" sz="1800" dirty="0"/>
              <a:t>Deep Learning has been the hottest topic in machine learning in the last 2-3 years. Why?</a:t>
            </a:r>
          </a:p>
          <a:p>
            <a:pPr lvl="1"/>
            <a:r>
              <a:rPr lang="en-US" sz="1600" dirty="0"/>
              <a:t>From the start we said that the intuition behind the hidden layers is that it constructs high-level features</a:t>
            </a:r>
          </a:p>
          <a:p>
            <a:pPr lvl="1"/>
            <a:r>
              <a:rPr lang="en-US" sz="1600" dirty="0"/>
              <a:t>Let’s bring this concept to the extreme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904" y="3756592"/>
            <a:ext cx="6057114" cy="310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4886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Games with adversary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Classic strategy to choose an action in games with adversary</a:t>
            </a:r>
          </a:p>
          <a:p>
            <a:pPr lvl="1"/>
            <a:r>
              <a:rPr lang="en-US" dirty="0"/>
              <a:t>You make one move (n options)</a:t>
            </a:r>
          </a:p>
          <a:p>
            <a:pPr lvl="1"/>
            <a:r>
              <a:rPr lang="en-US" dirty="0"/>
              <a:t>The adversary makes its best move in return (n x n options)</a:t>
            </a:r>
          </a:p>
          <a:p>
            <a:pPr lvl="1"/>
            <a:r>
              <a:rPr lang="en-US" dirty="0"/>
              <a:t>In turn you make another move (n x n x n)</a:t>
            </a:r>
          </a:p>
          <a:p>
            <a:pPr lvl="1"/>
            <a:r>
              <a:rPr lang="en-US" dirty="0"/>
              <a:t>Etc. Etc.</a:t>
            </a:r>
          </a:p>
          <a:p>
            <a:pPr lvl="1"/>
            <a:r>
              <a:rPr lang="en-US" dirty="0"/>
              <a:t>You build a tree of all possible moves (or up to a certain depth) and choose the path that </a:t>
            </a:r>
            <a:r>
              <a:rPr lang="en-US" dirty="0" err="1"/>
              <a:t>maximises</a:t>
            </a:r>
            <a:r>
              <a:rPr lang="en-US" dirty="0"/>
              <a:t> the cumulative score (your score – adversary score)</a:t>
            </a:r>
          </a:p>
          <a:p>
            <a:r>
              <a:rPr lang="en-US" dirty="0"/>
              <a:t>This method in reality is intractable: the tree would be as large as the whole universe!</a:t>
            </a:r>
          </a:p>
        </p:txBody>
      </p:sp>
    </p:spTree>
    <p:extLst>
      <p:ext uri="{BB962C8B-B14F-4D97-AF65-F5344CB8AC3E}">
        <p14:creationId xmlns:p14="http://schemas.microsoft.com/office/powerpoint/2010/main" val="31530340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Montecarlo</a:t>
            </a:r>
            <a:r>
              <a:rPr lang="en-US" dirty="0"/>
              <a:t> Tree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525963"/>
          </a:xfrm>
        </p:spPr>
        <p:txBody>
          <a:bodyPr>
            <a:normAutofit/>
          </a:bodyPr>
          <a:lstStyle/>
          <a:p>
            <a:r>
              <a:rPr lang="en-US" sz="2000" dirty="0"/>
              <a:t>Instead of exhaustively explore all branches of the tree of possible moves, you need an </a:t>
            </a:r>
            <a:r>
              <a:rPr lang="en-US" sz="2000" b="1" dirty="0"/>
              <a:t>heuristic </a:t>
            </a:r>
            <a:r>
              <a:rPr lang="en-US" sz="2000" dirty="0"/>
              <a:t>(policy network) that allows you to choose which branches to expand because they look promising</a:t>
            </a:r>
          </a:p>
          <a:p>
            <a:r>
              <a:rPr lang="en-US" sz="2000" dirty="0"/>
              <a:t>Also, you may decide at certain depth to stop growing the tree. Then you need another </a:t>
            </a:r>
            <a:r>
              <a:rPr lang="en-US" sz="2000" b="1" dirty="0"/>
              <a:t>heuristic</a:t>
            </a:r>
            <a:r>
              <a:rPr lang="en-US" sz="2000" dirty="0"/>
              <a:t> (value network) to estimate the value of that game state (the value of the pieces in the board)</a:t>
            </a:r>
          </a:p>
          <a:p>
            <a:r>
              <a:rPr lang="en-US" sz="2000" dirty="0"/>
              <a:t>In </a:t>
            </a:r>
            <a:r>
              <a:rPr lang="en-US" sz="2000" dirty="0" err="1"/>
              <a:t>AlphaGO</a:t>
            </a:r>
            <a:r>
              <a:rPr lang="en-US" sz="2000" dirty="0"/>
              <a:t>, two convolutional neural networks (that see as input an image of the GO board) are used in place of these two heuristics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411" y="4492523"/>
            <a:ext cx="6542061" cy="218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314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Supervised learning of the policy network</a:t>
            </a:r>
          </a:p>
          <a:p>
            <a:pPr marL="914400" lvl="1" indent="-514350"/>
            <a:r>
              <a:rPr lang="en-US" dirty="0"/>
              <a:t>Collecting actions from historical games played by humans (just one action per game)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Reinforcement learning of the policy network</a:t>
            </a:r>
          </a:p>
          <a:p>
            <a:pPr marL="914400" lvl="1" indent="-514350"/>
            <a:r>
              <a:rPr lang="en-US" dirty="0" err="1"/>
              <a:t>AlphaGO</a:t>
            </a:r>
            <a:r>
              <a:rPr lang="en-US" dirty="0"/>
              <a:t> playing against itself, rewarding/</a:t>
            </a:r>
            <a:r>
              <a:rPr lang="en-US" dirty="0" err="1"/>
              <a:t>penalising</a:t>
            </a:r>
            <a:r>
              <a:rPr lang="en-US" dirty="0"/>
              <a:t> actions depending on their good/bad outcome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Supervised learning of the value network</a:t>
            </a:r>
          </a:p>
          <a:p>
            <a:pPr marL="914400" lvl="1" indent="-514350"/>
            <a:r>
              <a:rPr lang="en-US" dirty="0"/>
              <a:t>Predicting the winner of the self-play games</a:t>
            </a:r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8282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Computational effort </a:t>
            </a:r>
            <a:r>
              <a:rPr lang="en-US" dirty="0" err="1"/>
              <a:t>vs</a:t>
            </a:r>
            <a:r>
              <a:rPr lang="en-US" dirty="0"/>
              <a:t> quality of play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6994" b="-169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49201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Deep Learning 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1" y="1600201"/>
            <a:ext cx="4072759" cy="4525963"/>
          </a:xfrm>
        </p:spPr>
        <p:txBody>
          <a:bodyPr/>
          <a:lstStyle/>
          <a:p>
            <a:r>
              <a:rPr lang="en-US" dirty="0"/>
              <a:t>Easier way is through the excellent python Deep Learning libraries: </a:t>
            </a:r>
            <a:r>
              <a:rPr lang="en-US" dirty="0" err="1"/>
              <a:t>Keras</a:t>
            </a:r>
            <a:r>
              <a:rPr lang="en-US" dirty="0"/>
              <a:t>, Theano, TensorFlow, Caffe, </a:t>
            </a:r>
            <a:r>
              <a:rPr lang="en-US" dirty="0" err="1"/>
              <a:t>PyTorch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3960" y="2117003"/>
            <a:ext cx="4443685" cy="30889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95393" y="1600200"/>
            <a:ext cx="3731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of a simple convolutional NN</a:t>
            </a:r>
          </a:p>
        </p:txBody>
      </p:sp>
      <p:sp>
        <p:nvSpPr>
          <p:cNvPr id="6" name="Rectangle 5"/>
          <p:cNvSpPr/>
          <p:nvPr/>
        </p:nvSpPr>
        <p:spPr>
          <a:xfrm>
            <a:off x="1744718" y="6521758"/>
            <a:ext cx="87897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fchollet</a:t>
            </a:r>
            <a:r>
              <a:rPr lang="en-US" dirty="0"/>
              <a:t>/</a:t>
            </a:r>
            <a:r>
              <a:rPr lang="en-US" dirty="0" err="1"/>
              <a:t>keras</a:t>
            </a:r>
            <a:r>
              <a:rPr lang="en-US" dirty="0"/>
              <a:t>/blob/master/examples/</a:t>
            </a:r>
            <a:r>
              <a:rPr lang="en-US" dirty="0" err="1"/>
              <a:t>mnist_cnn.py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0176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485542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charset="0"/>
                <a:ea typeface="ＭＳ Ｐゴシック" charset="0"/>
                <a:cs typeface="ＭＳ Ｐゴシック" charset="0"/>
                <a:hlinkClick r:id="rId2"/>
              </a:rPr>
              <a:t>Deep Learning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 </a:t>
            </a:r>
            <a:r>
              <a:rPr lang="en-US" dirty="0" err="1">
                <a:latin typeface="Calibri" charset="0"/>
                <a:ea typeface="ＭＳ Ｐゴシック" charset="0"/>
                <a:cs typeface="ＭＳ Ｐゴシック" charset="0"/>
              </a:rPr>
              <a:t>wikipedia</a:t>
            </a: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r>
              <a:rPr lang="en-US" dirty="0">
                <a:latin typeface="Calibri" charset="0"/>
                <a:ea typeface="ＭＳ Ｐゴシック" charset="0"/>
                <a:cs typeface="ＭＳ Ｐゴシック" charset="0"/>
                <a:hlinkClick r:id="rId3"/>
              </a:rPr>
              <a:t>Deep Learning tutorials</a:t>
            </a: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r>
              <a:rPr lang="es-ES" dirty="0" err="1"/>
              <a:t>Goodfellow</a:t>
            </a:r>
            <a:r>
              <a:rPr lang="es-ES" dirty="0"/>
              <a:t>, I., </a:t>
            </a:r>
            <a:r>
              <a:rPr lang="es-ES" dirty="0" err="1"/>
              <a:t>Bengio</a:t>
            </a:r>
            <a:r>
              <a:rPr lang="es-ES" dirty="0"/>
              <a:t>, Y. and </a:t>
            </a:r>
            <a:r>
              <a:rPr lang="es-ES" dirty="0" err="1"/>
              <a:t>Courville</a:t>
            </a:r>
            <a:r>
              <a:rPr lang="es-ES" dirty="0"/>
              <a:t>, A., 2016. </a:t>
            </a:r>
            <a:r>
              <a:rPr lang="es-ES" i="1" dirty="0"/>
              <a:t>Deep </a:t>
            </a:r>
            <a:r>
              <a:rPr lang="es-ES" i="1" dirty="0" err="1"/>
              <a:t>learning</a:t>
            </a:r>
            <a:r>
              <a:rPr lang="es-ES" dirty="0"/>
              <a:t>. MIT </a:t>
            </a:r>
            <a:r>
              <a:rPr lang="es-ES" dirty="0" err="1"/>
              <a:t>press</a:t>
            </a:r>
            <a:r>
              <a:rPr lang="es-ES" dirty="0"/>
              <a:t>.</a:t>
            </a:r>
            <a:endParaRPr lang="en-GB" dirty="0"/>
          </a:p>
          <a:p>
            <a:r>
              <a:rPr lang="en-GB" dirty="0" err="1"/>
              <a:t>LeCun</a:t>
            </a:r>
            <a:r>
              <a:rPr lang="en-GB" dirty="0"/>
              <a:t>, Yann, </a:t>
            </a:r>
            <a:r>
              <a:rPr lang="en-GB" dirty="0" err="1"/>
              <a:t>Yoshua</a:t>
            </a:r>
            <a:r>
              <a:rPr lang="en-GB" dirty="0"/>
              <a:t> </a:t>
            </a:r>
            <a:r>
              <a:rPr lang="en-GB" dirty="0" err="1"/>
              <a:t>Bengio</a:t>
            </a:r>
            <a:r>
              <a:rPr lang="en-GB" dirty="0"/>
              <a:t>, and Geoffrey Hinton. "Deep learning." </a:t>
            </a:r>
            <a:r>
              <a:rPr lang="en-GB" i="1" dirty="0"/>
              <a:t>nature</a:t>
            </a:r>
            <a:r>
              <a:rPr lang="en-GB" dirty="0"/>
              <a:t> 521.7553 (2015): 436-444. (cited more than 23K times!)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080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74512"/>
            <a:ext cx="9144000" cy="63107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40977" y="6395026"/>
            <a:ext cx="507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LeCun</a:t>
            </a:r>
            <a:r>
              <a:rPr lang="en-US" dirty="0"/>
              <a:t> &amp; </a:t>
            </a:r>
            <a:r>
              <a:rPr lang="en-US" dirty="0" err="1"/>
              <a:t>Ranzato</a:t>
            </a:r>
            <a:r>
              <a:rPr lang="en-US" dirty="0"/>
              <a:t>, ICML 2013 Deep </a:t>
            </a:r>
            <a:r>
              <a:rPr lang="en-US"/>
              <a:t>Learning Tutorial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86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Fully-connected (i.e. </a:t>
            </a:r>
            <a:r>
              <a:rPr lang="en-US" dirty="0" err="1"/>
              <a:t>perceptrons</a:t>
            </a:r>
            <a:r>
              <a:rPr lang="en-US" dirty="0"/>
              <a:t>)</a:t>
            </a:r>
          </a:p>
          <a:p>
            <a:r>
              <a:rPr lang="en-US" dirty="0"/>
              <a:t>Convolutional units</a:t>
            </a:r>
          </a:p>
          <a:p>
            <a:r>
              <a:rPr lang="en-US" dirty="0"/>
              <a:t>Recurrent units</a:t>
            </a:r>
          </a:p>
          <a:p>
            <a:r>
              <a:rPr lang="en-US" dirty="0" err="1"/>
              <a:t>Softmax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81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Fully-connected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8953" y="1600200"/>
            <a:ext cx="4524703" cy="47900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New way of referring to the classic layers of </a:t>
            </a:r>
            <a:r>
              <a:rPr lang="en-US" dirty="0" err="1"/>
              <a:t>perceptrons</a:t>
            </a:r>
            <a:r>
              <a:rPr lang="en-US" dirty="0"/>
              <a:t> (as in a MLP)</a:t>
            </a:r>
          </a:p>
          <a:p>
            <a:r>
              <a:rPr lang="en-US" dirty="0"/>
              <a:t>Multiple activation functions</a:t>
            </a:r>
          </a:p>
          <a:p>
            <a:r>
              <a:rPr lang="en-US" dirty="0"/>
              <a:t>Key difference from convolutional networks (next type): </a:t>
            </a:r>
          </a:p>
          <a:p>
            <a:pPr lvl="1"/>
            <a:r>
              <a:rPr lang="en-US" dirty="0"/>
              <a:t>Layers receive as inputs all outputs from previous layer</a:t>
            </a:r>
          </a:p>
          <a:p>
            <a:pPr lvl="1"/>
            <a:r>
              <a:rPr lang="en-US" dirty="0"/>
              <a:t>Or in the case of the first hidden layer, all input attributes</a:t>
            </a:r>
          </a:p>
        </p:txBody>
      </p:sp>
      <p:pic>
        <p:nvPicPr>
          <p:cNvPr id="1026" name="Picture 2" descr="mage result for fully connected deep net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3141" y="2095440"/>
            <a:ext cx="4316368" cy="3435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612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operation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5147441"/>
          </a:xfrm>
        </p:spPr>
        <p:txBody>
          <a:bodyPr>
            <a:normAutofit/>
          </a:bodyPr>
          <a:lstStyle/>
          <a:p>
            <a:r>
              <a:rPr lang="en-US" dirty="0"/>
              <a:t>Classic concept from the computer vision field</a:t>
            </a:r>
          </a:p>
          <a:p>
            <a:r>
              <a:rPr lang="en-US" dirty="0"/>
              <a:t>It is a “filter” that modifies an image by applying a specific transformation (i.e. matrix multiplication + reduction) iteratively to small sub-parts of the image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1572" y="3573879"/>
            <a:ext cx="6400800" cy="28154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38400" y="6463863"/>
            <a:ext cx="262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 provided by Yu Guan</a:t>
            </a:r>
          </a:p>
        </p:txBody>
      </p:sp>
    </p:spTree>
    <p:extLst>
      <p:ext uri="{BB962C8B-B14F-4D97-AF65-F5344CB8AC3E}">
        <p14:creationId xmlns:p14="http://schemas.microsoft.com/office/powerpoint/2010/main" val="2145258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304800"/>
            <a:ext cx="7772400" cy="838200"/>
          </a:xfrm>
        </p:spPr>
        <p:txBody>
          <a:bodyPr/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9800" y="1143000"/>
            <a:ext cx="7772400" cy="51054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Units in convolutional layers are not linked to specific input attributes (i.e. pixels) but iteratively applied to small patches throughout the input to the layer</a:t>
            </a:r>
          </a:p>
          <a:p>
            <a:r>
              <a:rPr lang="en-US" dirty="0"/>
              <a:t>Each layer combines (merges, smoothes) patches from previous layers</a:t>
            </a:r>
          </a:p>
          <a:p>
            <a:pPr lvl="1"/>
            <a:r>
              <a:rPr lang="en-US" dirty="0"/>
              <a:t>Typically tries to compress large data (images) into a smaller set of robust features</a:t>
            </a:r>
          </a:p>
          <a:p>
            <a:pPr lvl="1"/>
            <a:r>
              <a:rPr lang="en-US" dirty="0"/>
              <a:t>Basic convolution can still create many features</a:t>
            </a:r>
          </a:p>
          <a:p>
            <a:r>
              <a:rPr lang="en-US" dirty="0"/>
              <a:t>Types of filters</a:t>
            </a:r>
          </a:p>
          <a:p>
            <a:pPr lvl="1"/>
            <a:r>
              <a:rPr lang="en-US" dirty="0">
                <a:hlinkClick r:id="rId3"/>
              </a:rPr>
              <a:t>Convolution Example</a:t>
            </a:r>
            <a:r>
              <a:rPr lang="en-US" dirty="0"/>
              <a:t> (expanding the data by attempting to capture specific “image” patterns)</a:t>
            </a:r>
          </a:p>
          <a:p>
            <a:pPr lvl="1"/>
            <a:r>
              <a:rPr lang="en-US" dirty="0">
                <a:hlinkClick r:id="rId4"/>
              </a:rPr>
              <a:t>Pooling Example </a:t>
            </a:r>
            <a:r>
              <a:rPr lang="en-US" dirty="0"/>
              <a:t>(compressing and smoothing the data)</a:t>
            </a:r>
          </a:p>
          <a:p>
            <a:r>
              <a:rPr lang="en-US" dirty="0"/>
              <a:t>2D filters are applied to images, 1D filters can be applied to e.g. text, audio, accelerometers</a:t>
            </a:r>
          </a:p>
          <a:p>
            <a:r>
              <a:rPr lang="en-US" dirty="0"/>
              <a:t>Often these convolutional layers are followed by traditional (i.e. fully-connected) NN layers</a:t>
            </a:r>
          </a:p>
          <a:p>
            <a:r>
              <a:rPr lang="en-US" dirty="0"/>
              <a:t>Requires neighborhood regularities in the input space</a:t>
            </a:r>
          </a:p>
        </p:txBody>
      </p:sp>
      <p:sp>
        <p:nvSpPr>
          <p:cNvPr id="6" name="Rectangle 5"/>
          <p:cNvSpPr/>
          <p:nvPr/>
        </p:nvSpPr>
        <p:spPr>
          <a:xfrm>
            <a:off x="1524000" y="6248400"/>
            <a:ext cx="815492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This slide and next adapted from </a:t>
            </a:r>
            <a:r>
              <a:rPr lang="en-US" dirty="0">
                <a:hlinkClick r:id="rId5"/>
              </a:rPr>
              <a:t>http://axon.cs.byu.edu/~martinez/classes/678/Slides/Deep-Learning.pptx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559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0"/>
            <a:ext cx="7848601" cy="762000"/>
          </a:xfrm>
        </p:spPr>
        <p:txBody>
          <a:bodyPr>
            <a:normAutofit/>
          </a:bodyPr>
          <a:lstStyle/>
          <a:p>
            <a:r>
              <a:rPr lang="en-US" sz="3600" dirty="0"/>
              <a:t>Convolutional Neural Network Example</a:t>
            </a:r>
          </a:p>
        </p:txBody>
      </p:sp>
      <p:pic>
        <p:nvPicPr>
          <p:cNvPr id="6" name="Content Placeholder 5" descr="AE.tiff"/>
          <p:cNvPicPr>
            <a:picLocks noGrp="1" noChangeAspect="1"/>
          </p:cNvPicPr>
          <p:nvPr>
            <p:ph idx="1"/>
          </p:nvPr>
        </p:nvPicPr>
        <p:blipFill>
          <a:blip r:embed="rId3"/>
          <a:srcRect l="-7576" r="-7576"/>
          <a:stretch>
            <a:fillRect/>
          </a:stretch>
        </p:blipFill>
        <p:spPr>
          <a:xfrm>
            <a:off x="1981201" y="685800"/>
            <a:ext cx="6781800" cy="4188759"/>
          </a:xfrm>
        </p:spPr>
      </p:pic>
      <p:sp>
        <p:nvSpPr>
          <p:cNvPr id="7" name="TextBox 6"/>
          <p:cNvSpPr txBox="1"/>
          <p:nvPr/>
        </p:nvSpPr>
        <p:spPr>
          <a:xfrm>
            <a:off x="8458200" y="2133600"/>
            <a:ext cx="2209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layers are convolutions, S layers pool/sample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4571" y="4978233"/>
            <a:ext cx="7815353" cy="1826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148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2220</Words>
  <Application>Microsoft Macintosh PowerPoint</Application>
  <PresentationFormat>Widescreen</PresentationFormat>
  <Paragraphs>212</Paragraphs>
  <Slides>35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ＭＳ Ｐゴシック</vt:lpstr>
      <vt:lpstr>Arial</vt:lpstr>
      <vt:lpstr>Calibri</vt:lpstr>
      <vt:lpstr>Calibri Light</vt:lpstr>
      <vt:lpstr>Mangal</vt:lpstr>
      <vt:lpstr>Wingdings</vt:lpstr>
      <vt:lpstr>Office Theme</vt:lpstr>
      <vt:lpstr>Introduction to Machine Learning Part 6:  Deep Learning</vt:lpstr>
      <vt:lpstr>Outline</vt:lpstr>
      <vt:lpstr>Deep Learning</vt:lpstr>
      <vt:lpstr>PowerPoint Presentation</vt:lpstr>
      <vt:lpstr>Types of layers</vt:lpstr>
      <vt:lpstr>Fully-connected layers</vt:lpstr>
      <vt:lpstr>Convolution operation</vt:lpstr>
      <vt:lpstr>Convolutional Neural Networks</vt:lpstr>
      <vt:lpstr>Convolutional Neural Network Example</vt:lpstr>
      <vt:lpstr>Recurrent layers</vt:lpstr>
      <vt:lpstr>Long Short-Term Memory (LSTM) units</vt:lpstr>
      <vt:lpstr>Softmax layer</vt:lpstr>
      <vt:lpstr>Combined to create many different network architectures</vt:lpstr>
      <vt:lpstr>(Major) Types of deep learning tasks</vt:lpstr>
      <vt:lpstr>Autoencoder</vt:lpstr>
      <vt:lpstr>Supervised deep learning strategies</vt:lpstr>
      <vt:lpstr>Greedy training for semi-supervised deep belief networks</vt:lpstr>
      <vt:lpstr>Unsupervised DNNs</vt:lpstr>
      <vt:lpstr>Generative systems</vt:lpstr>
      <vt:lpstr>Tricks to improve learning process</vt:lpstr>
      <vt:lpstr>Applications</vt:lpstr>
      <vt:lpstr>PowerPoint Presentation</vt:lpstr>
      <vt:lpstr>Transformer architectures</vt:lpstr>
      <vt:lpstr>Evolving deep unsupervised convolutional networks for vision-based reinforcement learning </vt:lpstr>
      <vt:lpstr>Building High-level Features Using Large Scale Unsupervised Learning</vt:lpstr>
      <vt:lpstr>Spam filtering</vt:lpstr>
      <vt:lpstr>Style transfer</vt:lpstr>
      <vt:lpstr>Failure Case</vt:lpstr>
      <vt:lpstr>AlphaGO</vt:lpstr>
      <vt:lpstr>Games with adversary</vt:lpstr>
      <vt:lpstr>Montecarlo Tree Search</vt:lpstr>
      <vt:lpstr>Training process</vt:lpstr>
      <vt:lpstr>Computational effort vs quality of play</vt:lpstr>
      <vt:lpstr>Using Deep Learning libraries</vt:lpstr>
      <vt:lpstr>References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 Part 1:  Roadmap and basic concepts</dc:title>
  <dc:creator>Jaume Bacardit</dc:creator>
  <cp:lastModifiedBy>Jaume Bacardit</cp:lastModifiedBy>
  <cp:revision>38</cp:revision>
  <dcterms:created xsi:type="dcterms:W3CDTF">2020-02-26T10:58:55Z</dcterms:created>
  <dcterms:modified xsi:type="dcterms:W3CDTF">2020-03-05T11:49:40Z</dcterms:modified>
</cp:coreProperties>
</file>

<file path=docProps/thumbnail.jpeg>
</file>